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2" r:id="rId2"/>
    <p:sldId id="267" r:id="rId3"/>
  </p:sldIdLst>
  <p:sldSz cx="9906000" cy="6858000" type="A4"/>
  <p:notesSz cx="10239375" cy="710565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9" autoAdjust="0"/>
    <p:restoredTop sz="94660"/>
  </p:normalViewPr>
  <p:slideViewPr>
    <p:cSldViewPr snapToGrid="0">
      <p:cViewPr>
        <p:scale>
          <a:sx n="70" d="100"/>
          <a:sy n="70" d="100"/>
        </p:scale>
        <p:origin x="-1500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4437337" cy="3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t" anchorCtr="0" compatLnSpc="1">
            <a:prstTxWarp prst="textNoShape">
              <a:avLst/>
            </a:prstTxWarp>
          </a:bodyPr>
          <a:lstStyle>
            <a:lvl1pPr>
              <a:defRPr sz="11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800409" y="4"/>
            <a:ext cx="4437337" cy="3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t" anchorCtr="0" compatLnSpc="1">
            <a:prstTxWarp prst="textNoShape">
              <a:avLst/>
            </a:prstTxWarp>
          </a:bodyPr>
          <a:lstStyle>
            <a:lvl1pPr algn="r">
              <a:defRPr sz="11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6748731"/>
            <a:ext cx="4437337" cy="3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b" anchorCtr="0" compatLnSpc="1">
            <a:prstTxWarp prst="textNoShape">
              <a:avLst/>
            </a:prstTxWarp>
          </a:bodyPr>
          <a:lstStyle>
            <a:lvl1pPr>
              <a:defRPr sz="11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800409" y="6748731"/>
            <a:ext cx="4437337" cy="3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b" anchorCtr="0" compatLnSpc="1">
            <a:prstTxWarp prst="textNoShape">
              <a:avLst/>
            </a:prstTxWarp>
          </a:bodyPr>
          <a:lstStyle>
            <a:lvl1pPr algn="r">
              <a:defRPr sz="1100" smtClean="0"/>
            </a:lvl1pPr>
          </a:lstStyle>
          <a:p>
            <a:pPr>
              <a:defRPr/>
            </a:pPr>
            <a:fld id="{C8C7656E-EC87-4FB9-9300-F9EB0E2BB4A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7351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4437337" cy="3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t" anchorCtr="0" compatLnSpc="1">
            <a:prstTxWarp prst="textNoShape">
              <a:avLst/>
            </a:prstTxWarp>
          </a:bodyPr>
          <a:lstStyle>
            <a:lvl1pPr>
              <a:defRPr sz="11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00409" y="4"/>
            <a:ext cx="4437337" cy="3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t" anchorCtr="0" compatLnSpc="1">
            <a:prstTxWarp prst="textNoShape">
              <a:avLst/>
            </a:prstTxWarp>
          </a:bodyPr>
          <a:lstStyle>
            <a:lvl1pPr algn="r">
              <a:defRPr sz="11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92463" y="531813"/>
            <a:ext cx="3851275" cy="2667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4760" y="3375190"/>
            <a:ext cx="8191499" cy="3197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748731"/>
            <a:ext cx="4437337" cy="3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b" anchorCtr="0" compatLnSpc="1">
            <a:prstTxWarp prst="textNoShape">
              <a:avLst/>
            </a:prstTxWarp>
          </a:bodyPr>
          <a:lstStyle>
            <a:lvl1pPr>
              <a:defRPr sz="11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00409" y="6748731"/>
            <a:ext cx="4437337" cy="355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45" tIns="47173" rIns="94345" bIns="47173" numCol="1" anchor="b" anchorCtr="0" compatLnSpc="1">
            <a:prstTxWarp prst="textNoShape">
              <a:avLst/>
            </a:prstTxWarp>
          </a:bodyPr>
          <a:lstStyle>
            <a:lvl1pPr algn="r">
              <a:defRPr sz="1100" smtClean="0"/>
            </a:lvl1pPr>
          </a:lstStyle>
          <a:p>
            <a:pPr>
              <a:defRPr/>
            </a:pPr>
            <a:fld id="{53F715FE-50DE-4C84-9990-F4393118A295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75799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Tahoma" pitchFamily="34" charset="0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F715FE-50DE-4C84-9990-F4393118A295}" type="slidenum">
              <a:rPr lang="en-US" smtClean="0"/>
              <a:pPr>
                <a:defRPr/>
              </a:pPr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6392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043B4-5193-469A-98B8-16ED02D76DA8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629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25081-77D1-45BC-B0A8-ADA92C40CB01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4154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036BF-58E8-4AC6-967D-99C3B232B27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90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E7C5-514C-4517-AE3D-1F75A60CC185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0261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9BA54-BBE7-4E48-9CDD-CA31625AE6E1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113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C5CDB-DA8B-42C9-AC8D-CFB33946DA2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725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DF788-C10E-49BC-8C71-574B8DB1ECF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7396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A0CDE-A5CB-4BDD-A07C-DDD800A655F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1691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547CF-875D-45FA-A07E-0FD6EB5A4A21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701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27898E-26EF-4AC6-9A7A-BD8C2C40B76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3208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AAF41-B804-4EBB-A08F-038C35E6BF18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48135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05C24A0-23FE-44E1-B5E9-30E62F0C32E8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3.jpeg"/><Relationship Id="rId10" Type="http://schemas.microsoft.com/office/2007/relationships/hdphoto" Target="../media/hdphoto3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3303588" y="127418"/>
            <a:ext cx="3302000" cy="648066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pic>
        <p:nvPicPr>
          <p:cNvPr id="2053" name="Picture 2" descr="A_Dreamy_World_59th_by_grafixeye"/>
          <p:cNvPicPr>
            <a:picLocks noChangeAspect="1" noChangeArrowheads="1"/>
          </p:cNvPicPr>
          <p:nvPr/>
        </p:nvPicPr>
        <p:blipFill rotWithShape="1">
          <a:blip r:embed="rId3" cstate="print">
            <a:lum bright="32000" contrast="-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6535760" y="0"/>
            <a:ext cx="330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0" y="0"/>
            <a:ext cx="330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853174" y="127419"/>
            <a:ext cx="1589585" cy="35025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</a:rPr>
              <a:t>วัตถุประสงค์การวิจัย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02358" y="665401"/>
            <a:ext cx="311851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600" dirty="0">
                <a:cs typeface="+mj-cs"/>
              </a:rPr>
              <a:t>๑.เพื่อศึกษาปัญหาและความต้องการดำเนินการตาม</a:t>
            </a:r>
            <a:r>
              <a:rPr lang="th-TH" sz="1600" dirty="0" smtClean="0">
                <a:cs typeface="+mj-cs"/>
              </a:rPr>
              <a:t>วิถี</a:t>
            </a:r>
          </a:p>
          <a:p>
            <a:r>
              <a:rPr lang="th-TH" sz="1600" dirty="0">
                <a:cs typeface="+mj-cs"/>
              </a:rPr>
              <a:t> </a:t>
            </a:r>
            <a:r>
              <a:rPr lang="th-TH" sz="1600" dirty="0" smtClean="0">
                <a:cs typeface="+mj-cs"/>
              </a:rPr>
              <a:t>  สัมมาชีพ</a:t>
            </a:r>
            <a:r>
              <a:rPr lang="th-TH" sz="1600" dirty="0">
                <a:cs typeface="+mj-cs"/>
              </a:rPr>
              <a:t>ชุมชน </a:t>
            </a:r>
            <a:endParaRPr lang="th-TH" sz="1600" dirty="0" smtClean="0">
              <a:cs typeface="+mj-cs"/>
            </a:endParaRPr>
          </a:p>
          <a:p>
            <a:r>
              <a:rPr lang="th-TH" sz="1600" dirty="0">
                <a:cs typeface="+mj-cs"/>
              </a:rPr>
              <a:t>๒.เพื่อพัฒนารูปแบบการขับเคลื่อนสัมมาชีพชุมชน</a:t>
            </a:r>
            <a:endParaRPr lang="en-US" sz="1600" dirty="0">
              <a:cs typeface="+mj-cs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877057" y="1847645"/>
            <a:ext cx="1589585" cy="35025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</a:rPr>
              <a:t>กรอบแนวคิดการวิจัย</a:t>
            </a:r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5446022" y="127418"/>
            <a:ext cx="2230579" cy="396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</a:rPr>
              <a:t>ขั้นตอนการวิจัยและผลการวิจัย</a:t>
            </a: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3393946" y="1007959"/>
            <a:ext cx="3049444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500" dirty="0" smtClean="0">
                <a:cs typeface="+mj-cs"/>
              </a:rPr>
              <a:t>๑)  ศึกษา</a:t>
            </a:r>
            <a:r>
              <a:rPr lang="th-TH" sz="1500" dirty="0">
                <a:cs typeface="+mj-cs"/>
              </a:rPr>
              <a:t>บริบทของชุมชน</a:t>
            </a:r>
            <a:endParaRPr lang="th-TH" sz="1500" dirty="0" smtClean="0">
              <a:cs typeface="+mj-cs"/>
            </a:endParaRPr>
          </a:p>
          <a:p>
            <a:r>
              <a:rPr lang="th-TH" sz="1500" dirty="0" smtClean="0">
                <a:cs typeface="+mj-cs"/>
              </a:rPr>
              <a:t>๒) </a:t>
            </a:r>
            <a:r>
              <a:rPr lang="th-TH" sz="1500" dirty="0">
                <a:cs typeface="+mj-cs"/>
              </a:rPr>
              <a:t>สร้างความความสัมพันธ์และศึกษาชุมชน </a:t>
            </a:r>
            <a:endParaRPr lang="th-TH" sz="1500" dirty="0" smtClean="0">
              <a:cs typeface="+mj-cs"/>
            </a:endParaRPr>
          </a:p>
          <a:p>
            <a:r>
              <a:rPr lang="th-TH" sz="1500" dirty="0" smtClean="0">
                <a:cs typeface="+mj-cs"/>
              </a:rPr>
              <a:t>     - การศึกษา</a:t>
            </a:r>
            <a:r>
              <a:rPr lang="th-TH" sz="1500" dirty="0">
                <a:cs typeface="+mj-cs"/>
              </a:rPr>
              <a:t>ด้านประกอบอาชีพของคนใน</a:t>
            </a:r>
            <a:r>
              <a:rPr lang="th-TH" sz="1500" dirty="0" smtClean="0">
                <a:cs typeface="+mj-cs"/>
              </a:rPr>
              <a:t>ชุมชน</a:t>
            </a:r>
          </a:p>
          <a:p>
            <a:r>
              <a:rPr lang="th-TH" sz="1500" dirty="0">
                <a:cs typeface="+mj-cs"/>
              </a:rPr>
              <a:t>     </a:t>
            </a:r>
            <a:r>
              <a:rPr lang="th-TH" sz="1500" dirty="0" smtClean="0">
                <a:cs typeface="+mj-cs"/>
              </a:rPr>
              <a:t>-  การศึกษา</a:t>
            </a:r>
            <a:r>
              <a:rPr lang="th-TH" sz="1500" dirty="0">
                <a:cs typeface="+mj-cs"/>
              </a:rPr>
              <a:t>สภาพปัญหาของชุมชน</a:t>
            </a: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3390430" y="665401"/>
            <a:ext cx="3049200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1600" b="1" dirty="0" smtClean="0">
                <a:solidFill>
                  <a:schemeClr val="tx1"/>
                </a:solidFill>
                <a:cs typeface="+mj-cs"/>
              </a:rPr>
              <a:t>๑.ขั้น</a:t>
            </a:r>
            <a:r>
              <a:rPr lang="th-TH" sz="1600" b="1" dirty="0">
                <a:solidFill>
                  <a:schemeClr val="tx1"/>
                </a:solidFill>
                <a:cs typeface="+mj-cs"/>
              </a:rPr>
              <a:t>ศึกษาข้อมูล และ ค้นหาความต้องการของชุมชน</a:t>
            </a: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3374896" y="2522220"/>
            <a:ext cx="3049200" cy="12080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450" dirty="0" smtClean="0">
                <a:cs typeface="+mj-cs"/>
              </a:rPr>
              <a:t>๑)  การศึกษา</a:t>
            </a:r>
            <a:r>
              <a:rPr lang="th-TH" sz="1450" dirty="0">
                <a:cs typeface="+mj-cs"/>
              </a:rPr>
              <a:t>แนวทางการพัฒนารูปแบบการ</a:t>
            </a:r>
            <a:r>
              <a:rPr lang="th-TH" sz="1450" dirty="0" smtClean="0">
                <a:cs typeface="+mj-cs"/>
              </a:rPr>
              <a:t>ขับเคลื่อน</a:t>
            </a:r>
          </a:p>
          <a:p>
            <a:r>
              <a:rPr lang="th-TH" sz="1450" dirty="0">
                <a:cs typeface="+mj-cs"/>
              </a:rPr>
              <a:t> </a:t>
            </a:r>
            <a:r>
              <a:rPr lang="th-TH" sz="1450" dirty="0" smtClean="0">
                <a:cs typeface="+mj-cs"/>
              </a:rPr>
              <a:t>     สัมมาชีพชุมชน</a:t>
            </a:r>
          </a:p>
          <a:p>
            <a:r>
              <a:rPr lang="th-TH" sz="1450" dirty="0">
                <a:cs typeface="+mj-cs"/>
              </a:rPr>
              <a:t> </a:t>
            </a:r>
            <a:r>
              <a:rPr lang="th-TH" sz="1450" dirty="0" smtClean="0">
                <a:cs typeface="+mj-cs"/>
              </a:rPr>
              <a:t>     </a:t>
            </a:r>
            <a:r>
              <a:rPr lang="th-TH" sz="1450" dirty="0">
                <a:cs typeface="+mj-cs"/>
              </a:rPr>
              <a:t>- เป้าหมายการพัฒนาสัมมาชีพ</a:t>
            </a:r>
            <a:r>
              <a:rPr lang="th-TH" sz="1450" dirty="0" smtClean="0">
                <a:cs typeface="+mj-cs"/>
              </a:rPr>
              <a:t>ชุมชน</a:t>
            </a:r>
          </a:p>
          <a:p>
            <a:r>
              <a:rPr lang="th-TH" sz="1450" dirty="0">
                <a:cs typeface="+mj-cs"/>
              </a:rPr>
              <a:t>      - แนวทางการพัฒนารูปแบบขับเคลื่อนสัมมาชีพ</a:t>
            </a:r>
            <a:r>
              <a:rPr lang="th-TH" sz="1450" dirty="0" smtClean="0">
                <a:cs typeface="+mj-cs"/>
              </a:rPr>
              <a:t>ชุมชน</a:t>
            </a:r>
          </a:p>
          <a:p>
            <a:r>
              <a:rPr lang="th-TH" sz="1450" dirty="0" smtClean="0">
                <a:cs typeface="+mj-cs"/>
              </a:rPr>
              <a:t>๒) </a:t>
            </a:r>
            <a:r>
              <a:rPr lang="th-TH" sz="1450" dirty="0">
                <a:cs typeface="+mj-cs"/>
              </a:rPr>
              <a:t>รูปแบบการขับเคลื่อนสัมมาชีพชุมชน </a:t>
            </a:r>
            <a:endParaRPr lang="th-TH" sz="1450" dirty="0" smtClean="0">
              <a:cs typeface="+mj-cs"/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3374938" y="2146642"/>
            <a:ext cx="3049444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>
                <a:solidFill>
                  <a:schemeClr val="tx1"/>
                </a:solidFill>
                <a:cs typeface="+mj-cs"/>
              </a:rPr>
              <a:t>๓</a:t>
            </a:r>
            <a:r>
              <a:rPr lang="th-TH" sz="1800" b="1" dirty="0" smtClean="0">
                <a:solidFill>
                  <a:schemeClr val="tx1"/>
                </a:solidFill>
                <a:cs typeface="+mj-cs"/>
              </a:rPr>
              <a:t>.ขั้นวางแผน</a:t>
            </a:r>
            <a:endParaRPr lang="th-TH" sz="18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6663931" y="1328987"/>
            <a:ext cx="304920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600" dirty="0" smtClean="0">
                <a:cs typeface="+mj-cs"/>
              </a:rPr>
              <a:t>     ๑) </a:t>
            </a:r>
            <a:r>
              <a:rPr lang="th-TH" sz="1600" dirty="0">
                <a:cs typeface="+mj-cs"/>
              </a:rPr>
              <a:t>การศึกษาความต้องการของชุมชน</a:t>
            </a:r>
          </a:p>
          <a:p>
            <a:r>
              <a:rPr lang="th-TH" sz="1600" dirty="0" smtClean="0">
                <a:cs typeface="+mj-cs"/>
              </a:rPr>
              <a:t>     ๒) </a:t>
            </a:r>
            <a:r>
              <a:rPr lang="th-TH" sz="1600" dirty="0">
                <a:cs typeface="+mj-cs"/>
              </a:rPr>
              <a:t>การศึกษาแนวทางการดำเนินงานของ</a:t>
            </a:r>
            <a:r>
              <a:rPr lang="th-TH" sz="1600" dirty="0" smtClean="0">
                <a:cs typeface="+mj-cs"/>
              </a:rPr>
              <a:t>ชุมชน</a:t>
            </a:r>
          </a:p>
          <a:p>
            <a:r>
              <a:rPr lang="th-TH" sz="1600" dirty="0" smtClean="0">
                <a:cs typeface="+mj-cs"/>
              </a:rPr>
              <a:t>     ๓) แผนการ</a:t>
            </a:r>
            <a:r>
              <a:rPr lang="th-TH" sz="1600" dirty="0">
                <a:cs typeface="+mj-cs"/>
              </a:rPr>
              <a:t>จัดการความรู้ฐานเรียนรู้ </a:t>
            </a:r>
          </a:p>
          <a:p>
            <a:r>
              <a:rPr lang="th-TH" sz="1600" dirty="0" smtClean="0">
                <a:cs typeface="+mj-cs"/>
              </a:rPr>
              <a:t>     ๔) แผนการ</a:t>
            </a:r>
            <a:r>
              <a:rPr lang="th-TH" sz="1600" dirty="0">
                <a:cs typeface="+mj-cs"/>
              </a:rPr>
              <a:t>จัดการ</a:t>
            </a:r>
            <a:r>
              <a:rPr lang="th-TH" sz="1600" dirty="0" smtClean="0">
                <a:cs typeface="+mj-cs"/>
              </a:rPr>
              <a:t>บุคลากร</a:t>
            </a:r>
            <a:endParaRPr lang="th-TH" sz="1600" dirty="0">
              <a:cs typeface="+mj-cs"/>
            </a:endParaRPr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6660279" y="665401"/>
            <a:ext cx="3052851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cs typeface="+mj-cs"/>
              </a:rPr>
              <a:t>๒. ขั้น</a:t>
            </a:r>
            <a:r>
              <a:rPr lang="th-TH" sz="1800" b="1" dirty="0">
                <a:solidFill>
                  <a:schemeClr val="tx1"/>
                </a:solidFill>
                <a:cs typeface="+mj-cs"/>
              </a:rPr>
              <a:t>ศึกษาความต้องการ และแนวทางการดำเนินงานของชุมชน</a:t>
            </a:r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6660280" y="2982705"/>
            <a:ext cx="3049200" cy="7848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500" dirty="0" smtClean="0">
                <a:cs typeface="+mj-cs"/>
              </a:rPr>
              <a:t>๑) </a:t>
            </a:r>
            <a:r>
              <a:rPr lang="th-TH" sz="1500" dirty="0">
                <a:cs typeface="+mj-cs"/>
              </a:rPr>
              <a:t>จัดตั้งคณะกรรมการขับเคลื่อนสัมมาชีพชุมชน </a:t>
            </a:r>
            <a:endParaRPr lang="th-TH" sz="1500" dirty="0" smtClean="0">
              <a:cs typeface="+mj-cs"/>
            </a:endParaRPr>
          </a:p>
          <a:p>
            <a:r>
              <a:rPr lang="th-TH" sz="1500" dirty="0" smtClean="0">
                <a:cs typeface="+mj-cs"/>
              </a:rPr>
              <a:t>๒) </a:t>
            </a:r>
            <a:r>
              <a:rPr lang="th-TH" sz="1500" dirty="0">
                <a:cs typeface="+mj-cs"/>
              </a:rPr>
              <a:t>การถ่ายทอดองค์</a:t>
            </a:r>
            <a:r>
              <a:rPr lang="th-TH" sz="1500" dirty="0" smtClean="0">
                <a:cs typeface="+mj-cs"/>
              </a:rPr>
              <a:t>ความรู้</a:t>
            </a:r>
          </a:p>
          <a:p>
            <a:r>
              <a:rPr lang="th-TH" sz="1500" dirty="0" smtClean="0">
                <a:cs typeface="+mj-cs"/>
              </a:rPr>
              <a:t>๓) </a:t>
            </a:r>
            <a:r>
              <a:rPr lang="th-TH" sz="1500" dirty="0">
                <a:cs typeface="+mj-cs"/>
              </a:rPr>
              <a:t>ผลการดำเนินงานตามแผนการ</a:t>
            </a:r>
            <a:r>
              <a:rPr lang="th-TH" sz="1500" dirty="0" smtClean="0">
                <a:cs typeface="+mj-cs"/>
              </a:rPr>
              <a:t>ดำเนินงาน</a:t>
            </a:r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6658271" y="2608618"/>
            <a:ext cx="30492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cs typeface="+mj-cs"/>
              </a:rPr>
              <a:t>๔.ขั้นตอน</a:t>
            </a:r>
            <a:r>
              <a:rPr lang="th-TH" sz="1800" b="1" dirty="0">
                <a:solidFill>
                  <a:schemeClr val="tx1"/>
                </a:solidFill>
                <a:cs typeface="+mj-cs"/>
              </a:rPr>
              <a:t>การดำเนินการ</a:t>
            </a: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3365500" y="4219246"/>
            <a:ext cx="3049200" cy="2100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450" kern="0" spc="-100" dirty="0" smtClean="0">
                <a:cs typeface="+mj-cs"/>
              </a:rPr>
              <a:t>๑)   วิธีการประเมินผล</a:t>
            </a:r>
          </a:p>
          <a:p>
            <a:r>
              <a:rPr lang="th-TH" sz="1450" kern="0" spc="-100" dirty="0">
                <a:cs typeface="+mj-cs"/>
              </a:rPr>
              <a:t>         </a:t>
            </a:r>
            <a:r>
              <a:rPr lang="th-TH" sz="1450" kern="0" spc="-100" dirty="0" smtClean="0">
                <a:cs typeface="+mj-cs"/>
              </a:rPr>
              <a:t>- ติดตาม</a:t>
            </a:r>
            <a:r>
              <a:rPr lang="th-TH" sz="1450" kern="0" dirty="0">
                <a:cs typeface="+mj-cs"/>
              </a:rPr>
              <a:t>การ</a:t>
            </a:r>
            <a:r>
              <a:rPr lang="th-TH" sz="1450" kern="0" dirty="0" smtClean="0">
                <a:cs typeface="+mj-cs"/>
              </a:rPr>
              <a:t>ดำเนินงาน</a:t>
            </a:r>
            <a:r>
              <a:rPr lang="th-TH" sz="1450" kern="0" dirty="0"/>
              <a:t>โดยการสังเกตการแบบมีส่วนร่วม</a:t>
            </a:r>
          </a:p>
          <a:p>
            <a:r>
              <a:rPr lang="th-TH" sz="1450" dirty="0" smtClean="0">
                <a:cs typeface="+mj-cs"/>
              </a:rPr>
              <a:t>๒) </a:t>
            </a:r>
            <a:r>
              <a:rPr lang="th-TH" sz="1450" dirty="0">
                <a:cs typeface="+mj-cs"/>
              </a:rPr>
              <a:t>สรุปผลการ</a:t>
            </a:r>
            <a:r>
              <a:rPr lang="th-TH" sz="1450" dirty="0" smtClean="0">
                <a:cs typeface="+mj-cs"/>
              </a:rPr>
              <a:t>ประเมิน</a:t>
            </a:r>
          </a:p>
          <a:p>
            <a:r>
              <a:rPr lang="th-TH" sz="1450" dirty="0">
                <a:cs typeface="+mj-cs"/>
              </a:rPr>
              <a:t>     - </a:t>
            </a:r>
            <a:r>
              <a:rPr lang="th-TH" sz="1450" dirty="0" smtClean="0">
                <a:cs typeface="+mj-cs"/>
              </a:rPr>
              <a:t> ความเหมาะสมรูปแบบ</a:t>
            </a:r>
            <a:r>
              <a:rPr lang="th-TH" sz="1450" dirty="0">
                <a:cs typeface="+mj-cs"/>
              </a:rPr>
              <a:t>การขับเคลื่อนสัมมาชีพ</a:t>
            </a:r>
            <a:r>
              <a:rPr lang="th-TH" sz="1450" dirty="0" smtClean="0">
                <a:cs typeface="+mj-cs"/>
              </a:rPr>
              <a:t>ชุมชน</a:t>
            </a:r>
          </a:p>
          <a:p>
            <a:r>
              <a:rPr lang="th-TH" sz="1450" dirty="0">
                <a:cs typeface="+mj-cs"/>
              </a:rPr>
              <a:t> </a:t>
            </a:r>
            <a:r>
              <a:rPr lang="th-TH" sz="1450" dirty="0" smtClean="0">
                <a:cs typeface="+mj-cs"/>
              </a:rPr>
              <a:t>    -  ประโยชน์ของคณะกรรมการสัมมาชีพ</a:t>
            </a:r>
          </a:p>
          <a:p>
            <a:r>
              <a:rPr lang="th-TH" sz="1450" dirty="0">
                <a:cs typeface="+mj-cs"/>
              </a:rPr>
              <a:t>     - โครงสร้างการขับเคลื่อนสัมมาชีพ</a:t>
            </a:r>
            <a:r>
              <a:rPr lang="th-TH" sz="1450" dirty="0" smtClean="0">
                <a:cs typeface="+mj-cs"/>
              </a:rPr>
              <a:t>ชุมชน </a:t>
            </a:r>
            <a:endParaRPr lang="th-TH" sz="1450" dirty="0">
              <a:cs typeface="+mj-cs"/>
            </a:endParaRPr>
          </a:p>
          <a:p>
            <a:r>
              <a:rPr lang="th-TH" sz="1450" dirty="0" smtClean="0">
                <a:cs typeface="+mj-cs"/>
              </a:rPr>
              <a:t>     -  การ</a:t>
            </a:r>
            <a:r>
              <a:rPr lang="th-TH" sz="1450" dirty="0">
                <a:cs typeface="+mj-cs"/>
              </a:rPr>
              <a:t>ใช้ประโยชน์ของการจัดรูปแบบการการ</a:t>
            </a:r>
            <a:r>
              <a:rPr lang="th-TH" sz="1450" dirty="0" smtClean="0">
                <a:cs typeface="+mj-cs"/>
              </a:rPr>
              <a:t>ขับเคลื่อน</a:t>
            </a:r>
          </a:p>
          <a:p>
            <a:r>
              <a:rPr lang="th-TH" sz="1450" dirty="0">
                <a:cs typeface="+mj-cs"/>
              </a:rPr>
              <a:t> </a:t>
            </a:r>
            <a:r>
              <a:rPr lang="th-TH" sz="1450" dirty="0" smtClean="0">
                <a:cs typeface="+mj-cs"/>
              </a:rPr>
              <a:t>       สัมมาชีพ</a:t>
            </a:r>
            <a:r>
              <a:rPr lang="th-TH" sz="1450" dirty="0">
                <a:cs typeface="+mj-cs"/>
              </a:rPr>
              <a:t>ชุมชน 	</a:t>
            </a:r>
          </a:p>
          <a:p>
            <a:r>
              <a:rPr lang="th-TH" sz="1450" dirty="0" smtClean="0">
                <a:cs typeface="+mj-cs"/>
              </a:rPr>
              <a:t>     - </a:t>
            </a:r>
            <a:r>
              <a:rPr lang="th-TH" sz="1450" dirty="0">
                <a:cs typeface="+mj-cs"/>
              </a:rPr>
              <a:t>ปัญหา</a:t>
            </a:r>
            <a:r>
              <a:rPr lang="th-TH" sz="1450" dirty="0" smtClean="0">
                <a:cs typeface="+mj-cs"/>
              </a:rPr>
              <a:t>อุปสรรค</a:t>
            </a:r>
            <a:endParaRPr lang="th-TH" sz="1450" dirty="0">
              <a:cs typeface="+mj-cs"/>
            </a:endParaRP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3361277" y="3849914"/>
            <a:ext cx="30492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cs typeface="+mj-cs"/>
              </a:rPr>
              <a:t>๕.ผลการประเมิน</a:t>
            </a:r>
            <a:endParaRPr lang="th-TH" sz="1800" b="1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32" name="รูปภาพ 3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4" y="2306320"/>
            <a:ext cx="3179928" cy="2443480"/>
          </a:xfrm>
          <a:prstGeom prst="rect">
            <a:avLst/>
          </a:prstGeom>
          <a:noFill/>
        </p:spPr>
      </p:pic>
      <p:pic>
        <p:nvPicPr>
          <p:cNvPr id="33" name="รูปภาพ 32" descr="F:\ภูกระดึง\IMG_5496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346" y="3920492"/>
            <a:ext cx="1728000" cy="12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8" y="4741555"/>
            <a:ext cx="2527431" cy="1805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รูปภาพ 33" descr="C:\Users\Administrator\Desktop\14102091_1252262848131163_2036573359_n.jpg"/>
          <p:cNvPicPr/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335" y="3934140"/>
            <a:ext cx="1728000" cy="12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43"/>
          <a:stretch/>
        </p:blipFill>
        <p:spPr bwMode="auto">
          <a:xfrm>
            <a:off x="6515023" y="5145266"/>
            <a:ext cx="1708790" cy="10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r="3552"/>
          <a:stretch/>
        </p:blipFill>
        <p:spPr bwMode="auto">
          <a:xfrm>
            <a:off x="8132168" y="5153196"/>
            <a:ext cx="1695831" cy="10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2" descr="A_Dreamy_World_59th_by_grafixeye"/>
          <p:cNvPicPr>
            <a:picLocks noChangeAspect="1" noChangeArrowheads="1"/>
          </p:cNvPicPr>
          <p:nvPr/>
        </p:nvPicPr>
        <p:blipFill rotWithShape="1">
          <a:blip r:embed="rId2" cstate="print">
            <a:lum bright="32000" contrast="-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88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6522112" y="0"/>
            <a:ext cx="330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0" y="0"/>
            <a:ext cx="330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673636" y="5657849"/>
            <a:ext cx="3057099" cy="34224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ศูนย์ศึกษาและพัฒนาชุมชนอุดรธานี</a:t>
            </a:r>
            <a:endParaRPr lang="th-TH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7219664" y="618180"/>
            <a:ext cx="25088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a</a:t>
            </a:r>
            <a:r>
              <a:rPr lang="en-US" b="1" dirty="0" err="1" smtClean="0"/>
              <a:t>rticipatory</a:t>
            </a:r>
            <a:endParaRPr lang="en-US" b="1" dirty="0" smtClean="0"/>
          </a:p>
          <a:p>
            <a:r>
              <a:rPr lang="en-US" b="1" dirty="0" err="1"/>
              <a:t>c</a:t>
            </a:r>
            <a:r>
              <a:rPr lang="en-US" b="1" dirty="0" err="1" smtClean="0"/>
              <a:t>tion</a:t>
            </a:r>
            <a:r>
              <a:rPr lang="en-US" b="1" dirty="0" smtClean="0"/>
              <a:t> </a:t>
            </a:r>
          </a:p>
          <a:p>
            <a:r>
              <a:rPr lang="en-US" b="1" dirty="0" err="1" smtClean="0"/>
              <a:t>esearch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905769" y="682386"/>
            <a:ext cx="324000" cy="36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en-US" b="1" dirty="0" smtClean="0"/>
              <a:t>P</a:t>
            </a:r>
            <a:endParaRPr lang="th-TH" b="1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6913084" y="1116047"/>
            <a:ext cx="324000" cy="36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en-US" b="1" dirty="0"/>
              <a:t>A</a:t>
            </a:r>
            <a:endParaRPr lang="th-TH" b="1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913084" y="1546799"/>
            <a:ext cx="324000" cy="360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en-US" b="1" dirty="0" smtClean="0"/>
              <a:t>R</a:t>
            </a:r>
            <a:endParaRPr lang="th-TH" b="1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6581992" y="2522055"/>
            <a:ext cx="3057099" cy="73463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400" b="1" dirty="0"/>
              <a:t>การศึกษา</a:t>
            </a:r>
            <a:r>
              <a:rPr lang="th-TH" sz="2400" b="1" dirty="0" smtClean="0"/>
              <a:t>รูปแบบ</a:t>
            </a:r>
          </a:p>
          <a:p>
            <a:pPr algn="ctr"/>
            <a:r>
              <a:rPr lang="th-TH" sz="2400" b="1" dirty="0" smtClean="0"/>
              <a:t>การ</a:t>
            </a:r>
            <a:r>
              <a:rPr lang="th-TH" sz="2400" b="1" dirty="0"/>
              <a:t>ขับเคลื่อนสัมมาชีพชุมชน</a:t>
            </a:r>
            <a:endParaRPr lang="en-US" sz="24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547251" y="6012747"/>
            <a:ext cx="32517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00" dirty="0" smtClean="0">
                <a:latin typeface="Calibri" pitchFamily="34" charset="0"/>
                <a:cs typeface="+mj-cs"/>
              </a:rPr>
              <a:t>training-udon.cdd.go.th</a:t>
            </a:r>
            <a:endParaRPr lang="th-TH" sz="1600" dirty="0" smtClean="0">
              <a:latin typeface="Calibri" pitchFamily="34" charset="0"/>
              <a:cs typeface="+mj-cs"/>
            </a:endParaRPr>
          </a:p>
          <a:p>
            <a:pPr algn="ctr"/>
            <a:r>
              <a:rPr lang="en-GB" sz="1600" dirty="0" smtClean="0">
                <a:latin typeface="Calibri" pitchFamily="34" charset="0"/>
                <a:cs typeface="+mj-cs"/>
              </a:rPr>
              <a:t>www.facebook.com/cdlc.udonthani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595640" y="3327901"/>
            <a:ext cx="30570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/>
              <a:t>บ้านนายาง</a:t>
            </a:r>
            <a:r>
              <a:rPr lang="th-TH" sz="2400" b="1" dirty="0" smtClean="0"/>
              <a:t>ใต้</a:t>
            </a:r>
          </a:p>
          <a:p>
            <a:pPr algn="ctr"/>
            <a:r>
              <a:rPr lang="th-TH" sz="2400" b="1" dirty="0" smtClean="0"/>
              <a:t>หมู่</a:t>
            </a:r>
            <a:r>
              <a:rPr lang="th-TH" sz="2400" b="1" dirty="0"/>
              <a:t>ที่ ๕ ตำบลภู</a:t>
            </a:r>
            <a:r>
              <a:rPr lang="th-TH" sz="2400" b="1" dirty="0" smtClean="0"/>
              <a:t>กระดึง</a:t>
            </a:r>
          </a:p>
          <a:p>
            <a:pPr algn="ctr"/>
            <a:r>
              <a:rPr lang="th-TH" sz="2400" b="1" dirty="0" smtClean="0"/>
              <a:t>อำเภอ</a:t>
            </a:r>
            <a:r>
              <a:rPr lang="th-TH" sz="2400" b="1" dirty="0"/>
              <a:t>ภูกระดึง จังหวัดเลย</a:t>
            </a:r>
            <a:endParaRPr lang="en-US" sz="2400" b="1" dirty="0"/>
          </a:p>
        </p:txBody>
      </p:sp>
      <p:sp>
        <p:nvSpPr>
          <p:cNvPr id="31" name="สี่เหลี่ยมผืนผ้ามุมมน 30"/>
          <p:cNvSpPr/>
          <p:nvPr/>
        </p:nvSpPr>
        <p:spPr>
          <a:xfrm>
            <a:off x="1381456" y="130856"/>
            <a:ext cx="3896795" cy="5282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รูปแบบทางการขับเคลื่อนสัมมาชีพ</a:t>
            </a:r>
            <a:r>
              <a:rPr lang="th-TH" sz="2400" b="1" dirty="0" smtClean="0">
                <a:solidFill>
                  <a:schemeClr val="tx1"/>
                </a:solidFill>
              </a:rPr>
              <a:t>ชุมชน</a:t>
            </a:r>
            <a:endParaRPr lang="th-TH" sz="2400" b="1" dirty="0">
              <a:solidFill>
                <a:schemeClr val="tx1"/>
              </a:solidFill>
            </a:endParaRPr>
          </a:p>
        </p:txBody>
      </p:sp>
      <p:pic>
        <p:nvPicPr>
          <p:cNvPr id="33" name="Picture 2"/>
          <p:cNvPicPr preferRelativeResize="0"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5" y="5227777"/>
            <a:ext cx="16200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090" y="5303137"/>
            <a:ext cx="1789512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91" descr="P1060913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195" y="5379289"/>
            <a:ext cx="1620000" cy="10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2" y="741012"/>
            <a:ext cx="6403809" cy="43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44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การออกแบบเริ่มต้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4408</TotalTime>
  <Words>282</Words>
  <Application>Microsoft Office PowerPoint</Application>
  <PresentationFormat>A4 Paper (210x297 mm)</PresentationFormat>
  <Paragraphs>52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การออกแบบเริ่มต้น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STYXMAN</dc:creator>
  <cp:lastModifiedBy>User</cp:lastModifiedBy>
  <cp:revision>70</cp:revision>
  <cp:lastPrinted>2017-08-03T22:53:23Z</cp:lastPrinted>
  <dcterms:created xsi:type="dcterms:W3CDTF">2009-12-24T02:43:17Z</dcterms:created>
  <dcterms:modified xsi:type="dcterms:W3CDTF">2017-08-03T22:57:25Z</dcterms:modified>
</cp:coreProperties>
</file>